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90" r:id="rId5"/>
    <p:sldId id="323" r:id="rId6"/>
    <p:sldId id="322" r:id="rId7"/>
    <p:sldId id="340" r:id="rId8"/>
    <p:sldId id="321" r:id="rId9"/>
    <p:sldId id="320" r:id="rId10"/>
    <p:sldId id="31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1" autoAdjust="0"/>
    <p:restoredTop sz="94061" autoAdjust="0"/>
  </p:normalViewPr>
  <p:slideViewPr>
    <p:cSldViewPr snapToGrid="0">
      <p:cViewPr varScale="1">
        <p:scale>
          <a:sx n="88" d="100"/>
          <a:sy n="88" d="100"/>
        </p:scale>
        <p:origin x="475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7EBE1-D609-4493-A1C2-F81601ACCE9B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BB5015-A71D-4495-9F75-04443328B41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49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95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4F42D45B-CBC4-EE23-1F2B-5628EF28A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7CBFE1F4-F3F2-51F5-33F5-4310ACB70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A193B2AF-0D22-40C9-6B78-DE6D629C70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67BABD62-3F6C-5C72-9E0B-A64DF0A383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3463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AAD137C-4465-FF8A-30CF-B4377E33A6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A914717A-77D8-6A6E-9EC6-3CAA883C35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E3A93AA0-D3A7-E2E8-D3E6-8BE264B90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E41D1256-52FE-7FB0-1523-04EADA5E7D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6777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FD8493B9-5597-389C-E70D-81569684B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A33BCE38-0392-5A0E-AA0A-DC8244724D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CC41B1C9-5BD6-6739-C64E-4867F1487B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AB51BDF-1313-C7AB-C90F-72C73863D4A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4075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D0022E02-2B50-B70C-0C5A-1D36D4637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ACA7B523-8DD7-F4BE-8DA3-4E764E87B8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9DA60EAB-5878-6CE4-2852-6C8DEC06EC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635946C-BFC9-4104-DAF2-91F9D4B3BB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57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13460A2-E9D1-E8C1-B7C4-F33DFCC6D6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9BFFDDBA-D7D2-7251-D0D3-CD3D1911B2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F934280E-877A-B105-E12F-938F01BED2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546D4159-F9F8-9368-6B6A-F260CC3E59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1259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6B1969B-FE07-5713-28B9-3D9D0416B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AE7B67DB-9F95-B2B2-2913-CAD62E3828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9BD4527B-0DA5-D3EC-CD30-0AFA79EECB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9FA83B49-2814-FD5B-E196-82D29DEFD1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BB5015-A71D-4495-9F75-04443328B41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0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2923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092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130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348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39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984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204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25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66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81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55843-9E43-4BD7-A748-CF2259C9677A}" type="datetimeFigureOut">
              <a:rPr lang="ru-RU" smtClean="0"/>
              <a:t>01.11.2025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BC63DB-606D-4301-86D3-6D75017437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98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="" xmlns:a16="http://schemas.microsoft.com/office/drawing/2014/main" id="{E91DC736-0EF8-4F87-9146-EBF1D2EE4D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 descr="Изображение выглядит как снимок экрана, силуэт, искусство, тень&#10;&#10;Содержимое, созданное искусственным интеллектом, может быть неверным.">
            <a:extLst>
              <a:ext uri="{FF2B5EF4-FFF2-40B4-BE49-F238E27FC236}">
                <a16:creationId xmlns="" xmlns:a16="http://schemas.microsoft.com/office/drawing/2014/main" id="{A8511870-2389-A33F-D51C-DD60C78F968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846" t="2205" r="24220" b="9188"/>
          <a:stretch>
            <a:fillRect/>
          </a:stretch>
        </p:blipFill>
        <p:spPr>
          <a:xfrm>
            <a:off x="3523488" y="18288"/>
            <a:ext cx="8668512" cy="6821424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="" xmlns:a16="http://schemas.microsoft.com/office/drawing/2014/main" id="{097CD68E-23E3-4007-8847-CD0944C4F7B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1029" y="938031"/>
            <a:ext cx="5614971" cy="3442845"/>
          </a:xfrm>
        </p:spPr>
        <p:txBody>
          <a:bodyPr anchor="b">
            <a:noAutofit/>
          </a:bodyPr>
          <a:lstStyle/>
          <a:p>
            <a:pPr algn="l"/>
            <a:r>
              <a:rPr lang="ru-RU" sz="4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10. Психология агрессии в контексте этно-религиозных конфликтов, экстремизма и терроризма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="" xmlns:a16="http://schemas.microsoft.com/office/drawing/2014/main" id="{AF2F604E-43BE-4DC3-B983-E071523364F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="" xmlns:a16="http://schemas.microsoft.com/office/drawing/2014/main" id="{08C9B587-E65E-4B52-B37C-ABEBB6E879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1902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A3AE3CA1-6ED0-6536-E3EC-3E9053F23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CFB0F19-5D0A-8FA3-85CF-CBDDC4F5D45A}"/>
              </a:ext>
            </a:extLst>
          </p:cNvPr>
          <p:cNvSpPr txBox="1"/>
          <p:nvPr/>
        </p:nvSpPr>
        <p:spPr>
          <a:xfrm>
            <a:off x="429130" y="474345"/>
            <a:ext cx="1155360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100" b="1" dirty="0"/>
              <a:t>Типология по Л. А. Китаеву-Смыку (2002)</a:t>
            </a:r>
          </a:p>
          <a:p>
            <a:pPr>
              <a:buFont typeface="+mj-lt"/>
              <a:buAutoNum type="arabicPeriod"/>
            </a:pPr>
            <a:r>
              <a:rPr lang="ru-RU" sz="2100" b="1" dirty="0"/>
              <a:t>Нетерпеливо отчаянные (≈1–5%)</a:t>
            </a:r>
            <a:endParaRPr lang="ru-RU" sz="2100" dirty="0"/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действуют импульсивно, безрассудно, могут провоцировать панику у других;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у женщин проявляется в истерике, плаче;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у мужчин — в агрессии, возможном героическом сопротивлении.</a:t>
            </a:r>
          </a:p>
          <a:p>
            <a:pPr>
              <a:buFont typeface="+mj-lt"/>
              <a:buAutoNum type="arabicPeriod"/>
            </a:pPr>
            <a:r>
              <a:rPr lang="ru-RU" sz="2100" b="1" dirty="0"/>
              <a:t>«Стойкие» (≈5–12%)</a:t>
            </a:r>
            <a:endParaRPr lang="ru-RU" sz="2100" dirty="0"/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уравновешенные, разумно смелые, помогают другим выстоять;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стресс укрепляет их волю;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проявляют лидерство, способны сохранять рациональность.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dirty="0"/>
              <a:t>пример: </a:t>
            </a:r>
            <a:r>
              <a:rPr lang="ru-RU" sz="2100" b="1" dirty="0"/>
              <a:t>врач Мария Школьникова</a:t>
            </a:r>
            <a:r>
              <a:rPr lang="ru-RU" sz="2100" dirty="0"/>
              <a:t> (захват на Дубровке) — проявила организаторские способности;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100" b="1" dirty="0"/>
              <a:t>журналистка Ольга Черняк</a:t>
            </a:r>
            <a:r>
              <a:rPr lang="ru-RU" sz="2100" dirty="0"/>
              <a:t> — сохраняла наблюдательность, помогала другим, быстро вышла из стресса.</a:t>
            </a:r>
          </a:p>
          <a:p>
            <a:pPr>
              <a:buNone/>
            </a:pPr>
            <a:endParaRPr lang="ru-RU" sz="2100" dirty="0"/>
          </a:p>
          <a:p>
            <a:pPr>
              <a:buNone/>
            </a:pPr>
            <a:r>
              <a:rPr lang="ru-RU" sz="2100" b="1" dirty="0"/>
              <a:t>    Факторы выживания и психологической устойчивости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/>
              <a:t>Сохранение познавательной активности</a:t>
            </a:r>
            <a:r>
              <a:rPr lang="ru-RU" sz="2100" dirty="0"/>
              <a:t> — наблюдение, анализ, общение.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/>
              <a:t>Занятость</a:t>
            </a:r>
            <a:r>
              <a:rPr lang="ru-RU" sz="2100" dirty="0"/>
              <a:t> снижает тревогу и поддерживает психическую стабильность.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100" b="1" dirty="0"/>
              <a:t>Лидеры и «стойкие» личности</a:t>
            </a:r>
            <a:r>
              <a:rPr lang="ru-RU" sz="2100" dirty="0"/>
              <a:t> играют ключевую роль в выживании группы.</a:t>
            </a:r>
          </a:p>
        </p:txBody>
      </p:sp>
    </p:spTree>
    <p:extLst>
      <p:ext uri="{BB962C8B-B14F-4D97-AF65-F5344CB8AC3E}">
        <p14:creationId xmlns:p14="http://schemas.microsoft.com/office/powerpoint/2010/main" val="491228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16" name="Rectangle 4115">
            <a:extLst>
              <a:ext uri="{FF2B5EF4-FFF2-40B4-BE49-F238E27FC236}">
                <a16:creationId xmlns="" xmlns:a16="http://schemas.microsoft.com/office/drawing/2014/main" id="{8D1AA55E-40D5-461B-A5A8-4AE8AAB71B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98" name="Заголовок 1"/>
          <p:cNvSpPr>
            <a:spLocks noGrp="1"/>
          </p:cNvSpPr>
          <p:nvPr>
            <p:ph type="title"/>
          </p:nvPr>
        </p:nvSpPr>
        <p:spPr>
          <a:xfrm>
            <a:off x="1058985" y="314817"/>
            <a:ext cx="6331165" cy="84499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alt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Рекомендуемая</a:t>
            </a:r>
            <a:r>
              <a:rPr lang="en-US" alt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литература</a:t>
            </a:r>
            <a:r>
              <a:rPr lang="en-US" alt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altLang="ru-RU" sz="3500" dirty="0"/>
              <a:t/>
            </a:r>
            <a:br>
              <a:rPr lang="en-US" altLang="ru-RU" sz="3500" dirty="0"/>
            </a:br>
            <a:endParaRPr lang="en-US" altLang="ru-RU" sz="3500" dirty="0"/>
          </a:p>
        </p:txBody>
      </p:sp>
      <p:cxnSp>
        <p:nvCxnSpPr>
          <p:cNvPr id="4118" name="!!Straight Connector">
            <a:extLst>
              <a:ext uri="{FF2B5EF4-FFF2-40B4-BE49-F238E27FC236}">
                <a16:creationId xmlns="" xmlns:a16="http://schemas.microsoft.com/office/drawing/2014/main" id="{7EB498BD-8089-4626-91EA-4978EBEF535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0" y="806470"/>
            <a:ext cx="7903723" cy="0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101" name="Содержимое 4" descr="http://www.psy-files.ru/templates/school/images/books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7" r="16569" b="1"/>
          <a:stretch>
            <a:fillRect/>
          </a:stretch>
        </p:blipFill>
        <p:spPr>
          <a:xfrm>
            <a:off x="7559170" y="1849531"/>
            <a:ext cx="4253312" cy="3889736"/>
          </a:xfrm>
          <a:custGeom>
            <a:avLst/>
            <a:gdLst/>
            <a:ahLst/>
            <a:cxnLst/>
            <a:rect l="l" t="t" r="r" b="b"/>
            <a:pathLst>
              <a:path w="2457864" h="2457864">
                <a:moveTo>
                  <a:pt x="1228932" y="0"/>
                </a:moveTo>
                <a:cubicBezTo>
                  <a:pt x="1907652" y="0"/>
                  <a:pt x="2457864" y="550212"/>
                  <a:pt x="2457864" y="1228932"/>
                </a:cubicBezTo>
                <a:cubicBezTo>
                  <a:pt x="2457864" y="1907652"/>
                  <a:pt x="1907652" y="2457864"/>
                  <a:pt x="1228932" y="2457864"/>
                </a:cubicBezTo>
                <a:cubicBezTo>
                  <a:pt x="550212" y="2457864"/>
                  <a:pt x="0" y="1907652"/>
                  <a:pt x="0" y="1228932"/>
                </a:cubicBezTo>
                <a:cubicBezTo>
                  <a:pt x="0" y="550212"/>
                  <a:pt x="550212" y="0"/>
                  <a:pt x="1228932" y="0"/>
                </a:cubicBezTo>
                <a:close/>
              </a:path>
            </a:pathLst>
          </a:custGeom>
        </p:spPr>
      </p:pic>
      <p:sp>
        <p:nvSpPr>
          <p:cNvPr id="4099" name="Содержимое 2"/>
          <p:cNvSpPr>
            <a:spLocks noGrp="1"/>
          </p:cNvSpPr>
          <p:nvPr>
            <p:ph idx="1"/>
          </p:nvPr>
        </p:nvSpPr>
        <p:spPr>
          <a:xfrm>
            <a:off x="55813" y="967879"/>
            <a:ext cx="9298050" cy="3889736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Бердибаева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С.К.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Түлға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психологиясы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учебное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Алматы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Қазақ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университеті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2016.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Воронов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И.А.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комплексный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подход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монография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.:ЧОУВПО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СПбИПиА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2012. –146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для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спасателей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пожарных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/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общей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ред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Ю.С.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Шойгу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- М.: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Смысл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2018. - 319 с.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Мигунова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Ю.С.,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Королева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С.В.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учебное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−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Иваново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ФГБОУ ВО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Ивановская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пожарно-спасательная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академия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ГПС МЧС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России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2020. − 157 с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кризисных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учебник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/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ред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Н. С.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Хрусталёвой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—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Изд-во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С.-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Петерб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ун-та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2018. — 748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Пономарева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И. М.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Работа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в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кризисных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службах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учебное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—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СПбГИПСР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2014. — 197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/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ред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В.В.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Рубцова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М.: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Психологический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ин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-т РАО, 2008. – 304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Рогачева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Т.В.,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Залевский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Г.В.,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Левицкая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Т.Е.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состояний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Томск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Издательский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Дом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ТГУ, 2015. – 276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Попова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Р.Р.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Психологическая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помощь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в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кризисных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чрезвычайных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ситуациях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Учебное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Казань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Издательство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Казанского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ун-та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2013. -135 с.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cap="all" dirty="0">
                <a:solidFill>
                  <a:schemeClr val="tx1">
                    <a:alpha val="80000"/>
                  </a:schemeClr>
                </a:solidFill>
              </a:rPr>
              <a:t>S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anderson</a:t>
            </a:r>
            <a:r>
              <a:rPr lang="en-US" sz="1300" b="1" cap="all" dirty="0">
                <a:solidFill>
                  <a:schemeClr val="tx1">
                    <a:alpha val="80000"/>
                  </a:schemeClr>
                </a:solidFill>
              </a:rPr>
              <a:t> a., </a:t>
            </a:r>
            <a:r>
              <a:rPr lang="en-US" sz="1300" b="1" cap="all" dirty="0" err="1">
                <a:solidFill>
                  <a:schemeClr val="tx1">
                    <a:alpha val="80000"/>
                  </a:schemeClr>
                </a:solidFill>
              </a:rPr>
              <a:t>s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afdar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cap="all" dirty="0">
                <a:solidFill>
                  <a:schemeClr val="tx1">
                    <a:alpha val="80000"/>
                  </a:schemeClr>
                </a:solidFill>
              </a:rPr>
              <a:t>S.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cap="all" dirty="0">
                <a:solidFill>
                  <a:schemeClr val="tx1">
                    <a:alpha val="80000"/>
                  </a:schemeClr>
                </a:solidFill>
              </a:rPr>
              <a:t>S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ocial psychology</a:t>
            </a:r>
            <a:r>
              <a:rPr lang="en-US" sz="1300" b="1" cap="all" dirty="0">
                <a:solidFill>
                  <a:schemeClr val="tx1">
                    <a:alpha val="80000"/>
                  </a:schemeClr>
                </a:solidFill>
              </a:rPr>
              <a:t>. - u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niversity of Guelph. Wiley-sons. Canada. Ltd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300" b="1" u="sng" dirty="0" err="1">
                <a:solidFill>
                  <a:schemeClr val="tx1">
                    <a:alpha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Дополнительная</a:t>
            </a:r>
            <a:r>
              <a:rPr lang="en-US" sz="1300" b="1" u="sng" dirty="0">
                <a:solidFill>
                  <a:schemeClr val="tx1">
                    <a:alpha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Семенова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И. А.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учеб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Ульяновск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УВАУ ГА(И), 2012. - 138 с.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Малкина-Пых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И. Г.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Психологическая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помощь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в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кризисных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ситуациях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– М.: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Изд-во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Эксмо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2005. – 960 с. (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Справочник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практического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).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Тимченко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А. В.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в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условиях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Боевая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психическая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травма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методы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её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коррекции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-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Харьков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Изд-во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ХВУ, 1995. -112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Смирнов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Б.А.,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Долгополова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Е.В. 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деятельности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в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ситуациях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Xарьков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Изд-во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Гуманитарный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Центр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2007.– 276 с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Беберашвили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З.,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Джавахишвили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Д.,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Табагуа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С.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Травма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её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природа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пути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исцеления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-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Тбилиси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2021. -104 с.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Рогачева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Т.В. 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Залевский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Левицкая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Т.Е.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Психология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экстремальных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ситуаций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 и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состояний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: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уч.пособие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. - </a:t>
            </a:r>
            <a:r>
              <a:rPr lang="en-US" sz="1300" b="1" dirty="0" err="1">
                <a:solidFill>
                  <a:schemeClr val="tx1">
                    <a:alpha val="80000"/>
                  </a:schemeClr>
                </a:solidFill>
              </a:rPr>
              <a:t>Томск</a:t>
            </a:r>
            <a:r>
              <a:rPr lang="en-US" sz="1300" b="1" dirty="0">
                <a:solidFill>
                  <a:schemeClr val="tx1">
                    <a:alpha val="80000"/>
                  </a:schemeClr>
                </a:solidFill>
              </a:rPr>
              <a:t>, 2015.- 275 с. </a:t>
            </a:r>
          </a:p>
          <a:p>
            <a:pPr lvl="0">
              <a:spcBef>
                <a:spcPts val="0"/>
              </a:spcBef>
              <a:spcAft>
                <a:spcPts val="600"/>
              </a:spcAft>
            </a:pPr>
            <a:endParaRPr lang="en-US" sz="1300" b="1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4120" name="!!plus graphic">
            <a:extLst>
              <a:ext uri="{FF2B5EF4-FFF2-40B4-BE49-F238E27FC236}">
                <a16:creationId xmlns="" xmlns:a16="http://schemas.microsoft.com/office/drawing/2014/main" id="{6CB927A4-E432-4310-9CD5-E89FF50631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0969280" y="1780012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122" name="!!circle graphic">
            <a:extLst>
              <a:ext uri="{FF2B5EF4-FFF2-40B4-BE49-F238E27FC236}">
                <a16:creationId xmlns="" xmlns:a16="http://schemas.microsoft.com/office/drawing/2014/main" id="{E3020543-B24B-4EC4-8FFC-8DD88EEA91A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1281590" y="2070656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00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DAF1966E-FD40-4A4A-B61B-C4DF7FA05F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047BFA19-D45E-416B-A404-7AF2F3F2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="" xmlns:a16="http://schemas.microsoft.com/office/drawing/2014/main" id="{8E0105E7-23DB-4CF2-8258-FF47C762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ru-RU" sz="2500" b="1" i="1" dirty="0"/>
              <a:t/>
            </a:r>
            <a:br>
              <a:rPr lang="ru-RU" sz="2500" b="1" i="1" dirty="0"/>
            </a:br>
            <a:r>
              <a:rPr lang="ru-RU" sz="25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Цель:</a:t>
            </a:r>
            <a:r>
              <a:rPr lang="ru-RU" sz="25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Познакомить студентов с психологическими особенностями агрессии в контексте этно-религиозных конфликтов, экстремизма и терроризма.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="" xmlns:a16="http://schemas.microsoft.com/office/drawing/2014/main" id="{074B4F7D-14B2-478B-8BF5-01E4E0C5D26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498834" y="758952"/>
            <a:ext cx="128016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568" y="2354389"/>
            <a:ext cx="10784862" cy="3954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i="1" u="sng" dirty="0"/>
              <a:t>Основные вопросы:</a:t>
            </a:r>
          </a:p>
          <a:p>
            <a:r>
              <a:rPr lang="ru-RU" sz="2000" b="1" dirty="0"/>
              <a:t>Террористический акт и захват заложников как критическая ситуация.</a:t>
            </a:r>
          </a:p>
          <a:p>
            <a:r>
              <a:rPr lang="ru-RU" sz="2000" b="1" dirty="0"/>
              <a:t>Психологическая динамика террористического акта.</a:t>
            </a:r>
          </a:p>
          <a:p>
            <a:r>
              <a:rPr lang="ru-RU" sz="2000" b="1" dirty="0"/>
              <a:t>Психологические переживания и состояния жертв террористических актов.</a:t>
            </a:r>
          </a:p>
          <a:p>
            <a:r>
              <a:rPr lang="ru-RU" sz="2000" b="1" dirty="0"/>
              <a:t>Типы поведения и психологические реакции заложников в условиях теракта.</a:t>
            </a:r>
          </a:p>
          <a:p>
            <a:r>
              <a:rPr lang="ru-RU" sz="2000" b="1" dirty="0"/>
              <a:t>Психология толпы.</a:t>
            </a:r>
          </a:p>
          <a:p>
            <a:r>
              <a:rPr lang="ru-RU" sz="2000" b="1" dirty="0"/>
              <a:t>Психологические основы ведения переговорной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154023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4558" y="356017"/>
            <a:ext cx="11067737" cy="614596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Террористический акт и захват заложников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как критическая ситуация</a:t>
            </a:r>
            <a:endParaRPr lang="ru-RU" sz="1000" b="1" dirty="0">
              <a:solidFill>
                <a:prstClr val="black"/>
              </a:solidFill>
              <a:latin typeface="Calibri" panose="020F0502020204030204"/>
            </a:endParaRPr>
          </a:p>
          <a:p>
            <a:pPr>
              <a:buNone/>
            </a:pPr>
            <a:endParaRPr lang="ru-RU" sz="2600" dirty="0"/>
          </a:p>
          <a:p>
            <a:pPr>
              <a:buNone/>
            </a:pPr>
            <a:endParaRPr lang="ru-RU" sz="2600" dirty="0"/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8147AE11-A3D4-2D15-B97A-442CE2CC73E1}"/>
              </a:ext>
            </a:extLst>
          </p:cNvPr>
          <p:cNvSpPr txBox="1"/>
          <p:nvPr/>
        </p:nvSpPr>
        <p:spPr>
          <a:xfrm>
            <a:off x="805721" y="1228397"/>
            <a:ext cx="10580558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ru-RU" sz="2200" dirty="0"/>
              <a:t>Изучение специфики критической ситуации, в которую попадает заложник, требует раскрытия психологических механизмов воздействия террора на общественное сознание. Речь пойдет о том, какие цели преследуют террористы, на какой эффект они рассчитывают и какие факторы определяют критичность ситуации. </a:t>
            </a:r>
          </a:p>
          <a:p>
            <a:pPr indent="457200" algn="just"/>
            <a:r>
              <a:rPr lang="ru-RU" sz="2200" b="1" dirty="0"/>
              <a:t>Терроризм</a:t>
            </a:r>
            <a:r>
              <a:rPr lang="ru-RU" sz="2200" dirty="0"/>
              <a:t> — это метод радикальных групп, использующих систематическое насилие для достижения политических, идеологических или религиозных целей (Вершинин, 2003). Его главная цель — не физическое уничтожение жертв, а психологический эффект устрашения и дестабилизации общества.</a:t>
            </a:r>
          </a:p>
          <a:p>
            <a:pPr>
              <a:buNone/>
            </a:pPr>
            <a:r>
              <a:rPr lang="ru-RU" sz="2200" b="1" dirty="0"/>
              <a:t>        Цели террористов:</a:t>
            </a:r>
            <a:endParaRPr lang="ru-RU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Вызвать </a:t>
            </a:r>
            <a:r>
              <a:rPr lang="ru-RU" sz="2200" b="1" dirty="0"/>
              <a:t>массовый страх</a:t>
            </a:r>
            <a:r>
              <a:rPr lang="ru-RU" sz="2200" dirty="0"/>
              <a:t> и чувство уязвимости у населения;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Дестабилизировать общество</a:t>
            </a:r>
            <a:r>
              <a:rPr lang="ru-RU" sz="2200" dirty="0"/>
              <a:t> и политические структуры;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Принудить власти</a:t>
            </a:r>
            <a:r>
              <a:rPr lang="ru-RU" sz="2200" dirty="0"/>
              <a:t> к уступкам через давление общественного мнения;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Добиться </a:t>
            </a:r>
            <a:r>
              <a:rPr lang="ru-RU" sz="2200" b="1" dirty="0"/>
              <a:t>широкого общественного резонанса</a:t>
            </a:r>
            <a:r>
              <a:rPr lang="ru-RU" sz="2200" dirty="0"/>
              <a:t> через СМИ.</a:t>
            </a:r>
          </a:p>
          <a:p>
            <a:pPr indent="457200" algn="just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373104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2C7C037-24B7-FD5A-DC75-584DBC3B8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363C9055-77B2-E3FB-D060-ED8CE348A359}"/>
              </a:ext>
            </a:extLst>
          </p:cNvPr>
          <p:cNvSpPr txBox="1"/>
          <p:nvPr/>
        </p:nvSpPr>
        <p:spPr>
          <a:xfrm>
            <a:off x="1082349" y="532417"/>
            <a:ext cx="10545543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200" b="1" dirty="0"/>
              <a:t>         Психологические эффекты террора:</a:t>
            </a:r>
            <a:endParaRPr lang="ru-RU" sz="2200" dirty="0"/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Формируется </a:t>
            </a:r>
            <a:r>
              <a:rPr lang="ru-RU" sz="2200" b="1" dirty="0"/>
              <a:t>длительный страх</a:t>
            </a:r>
            <a:r>
              <a:rPr lang="ru-RU" sz="2200" dirty="0"/>
              <a:t> — ожидание новой угрозы, что подрывает рациональное мышление;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Возникает </a:t>
            </a:r>
            <a:r>
              <a:rPr lang="ru-RU" sz="2200" b="1" dirty="0"/>
              <a:t>туннельное восприятие</a:t>
            </a:r>
            <a:r>
              <a:rPr lang="ru-RU" sz="2200" dirty="0"/>
              <a:t>: сужается внимание, человек действует инстинктивно, под влиянием страха;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Иррациональное поведение</a:t>
            </a:r>
            <a:r>
              <a:rPr lang="ru-RU" sz="2200" dirty="0"/>
              <a:t>: паника, недоверие, слухи, агрессия;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Общество становится </a:t>
            </a:r>
            <a:r>
              <a:rPr lang="ru-RU" sz="2200" b="1" dirty="0"/>
              <a:t>дезорганизованным и расколотым</a:t>
            </a:r>
            <a:r>
              <a:rPr lang="ru-RU" sz="2200" dirty="0"/>
              <a:t>; усиливается конфликтность, падает доверие к властям (Ольшанский, 2002; Щеглов, 2000).</a:t>
            </a:r>
          </a:p>
          <a:p>
            <a:pPr>
              <a:buNone/>
            </a:pPr>
            <a:endParaRPr lang="ru-RU" sz="2200" b="1" dirty="0"/>
          </a:p>
          <a:p>
            <a:pPr>
              <a:buNone/>
            </a:pPr>
            <a:r>
              <a:rPr lang="ru-RU" sz="2200" b="1" dirty="0"/>
              <a:t>         Пример (Будённовск, 1995):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dirty="0"/>
              <a:t>По наблюдениям Н. Н. </a:t>
            </a:r>
            <a:r>
              <a:rPr lang="ru-RU" sz="2200" dirty="0" err="1"/>
              <a:t>Пуховского</a:t>
            </a:r>
            <a:r>
              <a:rPr lang="ru-RU" sz="2200" dirty="0"/>
              <a:t> (2000), жители города после захвата заложников испытывали: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dirty="0"/>
              <a:t>Чувство </a:t>
            </a:r>
            <a:r>
              <a:rPr lang="ru-RU" sz="2200" b="1" dirty="0"/>
              <a:t>бессилия и зависимости</a:t>
            </a:r>
            <a:r>
              <a:rPr lang="ru-RU" sz="2200" dirty="0"/>
              <a:t> от «злой воли» террористов;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Снижение трудоспособности</a:t>
            </a:r>
            <a:r>
              <a:rPr lang="ru-RU" sz="2200" dirty="0"/>
              <a:t>, навязчивые мысли о событии;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Расстройства сна</a:t>
            </a:r>
            <a:r>
              <a:rPr lang="ru-RU" sz="2200" dirty="0"/>
              <a:t>, ухудшение самочувствия;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200" b="1" dirty="0"/>
              <a:t>Внутренний конфликт чувств</a:t>
            </a:r>
            <a:r>
              <a:rPr lang="ru-RU" sz="2200" dirty="0"/>
              <a:t> — облегчение, что «миновала беда», и вина за это.</a:t>
            </a:r>
          </a:p>
        </p:txBody>
      </p:sp>
    </p:spTree>
    <p:extLst>
      <p:ext uri="{BB962C8B-B14F-4D97-AF65-F5344CB8AC3E}">
        <p14:creationId xmlns:p14="http://schemas.microsoft.com/office/powerpoint/2010/main" val="1851352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83565E7-A917-0CC5-40B4-6D618EC8F6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463E664-52CE-556D-864B-09EE63E21FF1}"/>
              </a:ext>
            </a:extLst>
          </p:cNvPr>
          <p:cNvSpPr txBox="1"/>
          <p:nvPr/>
        </p:nvSpPr>
        <p:spPr>
          <a:xfrm>
            <a:off x="472591" y="302359"/>
            <a:ext cx="11246818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Психологическая динамика террористического акта (на примере захвата заложников на Дубровке) (по Л. Г. </a:t>
            </a:r>
            <a:r>
              <a:rPr lang="ru-RU" sz="2000" b="1" dirty="0" err="1"/>
              <a:t>Почебут</a:t>
            </a:r>
            <a:r>
              <a:rPr lang="ru-RU" sz="2000" b="1" dirty="0"/>
              <a:t>, 2004)</a:t>
            </a:r>
          </a:p>
          <a:p>
            <a:pPr algn="just"/>
            <a:endParaRPr lang="ru-RU" sz="2000" dirty="0"/>
          </a:p>
          <a:p>
            <a:pPr algn="just"/>
            <a:r>
              <a:rPr lang="ru-RU" sz="2000" dirty="0"/>
              <a:t>Террористический акт имеет закономерную психологическую структуру, в которой можно выделить 10 этапов, отражающих как поведение террористов, так и состояние заложников.</a:t>
            </a:r>
          </a:p>
          <a:p>
            <a:pPr>
              <a:buNone/>
            </a:pPr>
            <a:r>
              <a:rPr lang="ru-RU" sz="2000" b="1" dirty="0"/>
              <a:t>1. Захват заложников</a:t>
            </a:r>
          </a:p>
          <a:p>
            <a:pPr>
              <a:buNone/>
            </a:pPr>
            <a:r>
              <a:rPr lang="ru-RU" sz="2000" dirty="0"/>
              <a:t>Молниеносные действия террористов, эффект неожиданности. Объявление о захвате, формирование ситуации шока.</a:t>
            </a:r>
          </a:p>
          <a:p>
            <a:pPr>
              <a:buNone/>
            </a:pPr>
            <a:r>
              <a:rPr lang="ru-RU" sz="2000" b="1" dirty="0"/>
              <a:t>2. Подчинение воли</a:t>
            </a:r>
          </a:p>
          <a:p>
            <a:pPr>
              <a:buNone/>
            </a:pPr>
            <a:r>
              <a:rPr lang="ru-RU" sz="2000" dirty="0"/>
              <a:t>Психологическое подавление через </a:t>
            </a:r>
            <a:r>
              <a:rPr lang="ru-RU" sz="2000" b="1" dirty="0"/>
              <a:t>страх и агрессию</a:t>
            </a:r>
            <a:r>
              <a:rPr lang="ru-RU" sz="2000" dirty="0"/>
              <a:t> — угрозы, выстрелы, запах пороха. Цель — полностью </a:t>
            </a:r>
            <a:r>
              <a:rPr lang="ru-RU" sz="2000" b="1" dirty="0"/>
              <a:t>сломить волю</a:t>
            </a:r>
            <a:r>
              <a:rPr lang="ru-RU" sz="2000" dirty="0"/>
              <a:t> и лишить надежды.</a:t>
            </a:r>
          </a:p>
          <a:p>
            <a:pPr>
              <a:buNone/>
            </a:pPr>
            <a:r>
              <a:rPr lang="ru-RU" sz="2000" b="1" dirty="0"/>
              <a:t>3. Предотвращение паники</a:t>
            </a:r>
          </a:p>
          <a:p>
            <a:pPr>
              <a:buNone/>
            </a:pPr>
            <a:r>
              <a:rPr lang="ru-RU" sz="2000" dirty="0"/>
              <a:t>Террористы </a:t>
            </a:r>
            <a:r>
              <a:rPr lang="ru-RU" sz="2000" b="1" dirty="0"/>
              <a:t>контролируют поведение</a:t>
            </a:r>
            <a:r>
              <a:rPr lang="ru-RU" sz="2000" dirty="0"/>
              <a:t>, устраняя любые проявления сопротивления. Даже единичные случаи паники могут караться жестоко.</a:t>
            </a:r>
          </a:p>
          <a:p>
            <a:pPr>
              <a:buNone/>
            </a:pPr>
            <a:r>
              <a:rPr lang="ru-RU" sz="2000" b="1" dirty="0"/>
              <a:t>4. Введение правил поведения</a:t>
            </a:r>
          </a:p>
          <a:p>
            <a:pPr>
              <a:buNone/>
            </a:pPr>
            <a:r>
              <a:rPr lang="ru-RU" sz="2000" dirty="0"/>
              <a:t>Создаются </a:t>
            </a:r>
            <a:r>
              <a:rPr lang="ru-RU" sz="2000" b="1" dirty="0"/>
              <a:t>жёсткие нормы</a:t>
            </a:r>
            <a:r>
              <a:rPr lang="ru-RU" sz="2000" dirty="0"/>
              <a:t>: что можно и нельзя делать. Террористы полностью управляют телом и поведением заложников.</a:t>
            </a:r>
          </a:p>
          <a:p>
            <a:pPr>
              <a:buNone/>
            </a:pPr>
            <a:r>
              <a:rPr lang="ru-RU" sz="2000" b="1" dirty="0"/>
              <a:t>5. Контакт с внешним миром</a:t>
            </a:r>
          </a:p>
          <a:p>
            <a:pPr>
              <a:buNone/>
            </a:pPr>
            <a:r>
              <a:rPr lang="ru-RU" sz="2000" dirty="0"/>
              <a:t>Оповещение о захвате, </a:t>
            </a:r>
            <a:r>
              <a:rPr lang="ru-RU" sz="2000" b="1" dirty="0"/>
              <a:t>манипулирование коммуникацией</a:t>
            </a:r>
            <a:r>
              <a:rPr lang="ru-RU" sz="2000" dirty="0"/>
              <a:t> (на Дубровке — разрешение позвонить близким, затем изъятие телефонов).</a:t>
            </a:r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2831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DC7A72B-AA06-FAFB-2F9B-852E9B5E67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C0451203-D469-19E3-C6C4-CA69973A5287}"/>
              </a:ext>
            </a:extLst>
          </p:cNvPr>
          <p:cNvSpPr txBox="1"/>
          <p:nvPr/>
        </p:nvSpPr>
        <p:spPr>
          <a:xfrm>
            <a:off x="853134" y="674400"/>
            <a:ext cx="1076111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200" b="1" dirty="0"/>
              <a:t>6. Сортировка заложников</a:t>
            </a:r>
          </a:p>
          <a:p>
            <a:pPr>
              <a:buNone/>
            </a:pPr>
            <a:r>
              <a:rPr lang="ru-RU" sz="2200" dirty="0"/>
              <a:t>Разделение по полу, возрасту, национальности. Цель — </a:t>
            </a:r>
            <a:r>
              <a:rPr lang="ru-RU" sz="2200" b="1" dirty="0"/>
              <a:t>разрушить межличностные связи</a:t>
            </a:r>
            <a:r>
              <a:rPr lang="ru-RU" sz="2200" dirty="0"/>
              <a:t>, усилить чувство одиночества и беспомощности.</a:t>
            </a:r>
          </a:p>
          <a:p>
            <a:pPr>
              <a:buNone/>
            </a:pPr>
            <a:r>
              <a:rPr lang="ru-RU" sz="2200" b="1" dirty="0"/>
              <a:t>7. Организация «бытовой» жизни</a:t>
            </a:r>
          </a:p>
          <a:p>
            <a:pPr>
              <a:buNone/>
            </a:pPr>
            <a:r>
              <a:rPr lang="ru-RU" sz="2200" dirty="0"/>
              <a:t>Создание иллюзии контроля — распределение еды, сна, туалета. Это часть </a:t>
            </a:r>
            <a:r>
              <a:rPr lang="ru-RU" sz="2200" b="1" dirty="0"/>
              <a:t>психологического управления</a:t>
            </a:r>
            <a:r>
              <a:rPr lang="ru-RU" sz="2200" dirty="0"/>
              <a:t> ситуацией.</a:t>
            </a:r>
          </a:p>
          <a:p>
            <a:pPr>
              <a:buNone/>
            </a:pPr>
            <a:r>
              <a:rPr lang="ru-RU" sz="2200" b="1" dirty="0"/>
              <a:t>8. Адаптация и усталость</a:t>
            </a:r>
          </a:p>
          <a:p>
            <a:pPr>
              <a:buNone/>
            </a:pPr>
            <a:r>
              <a:rPr lang="ru-RU" sz="2200" dirty="0"/>
              <a:t>Наступает </a:t>
            </a:r>
            <a:r>
              <a:rPr lang="ru-RU" sz="2200" b="1" dirty="0"/>
              <a:t>эмоциональное притупление</a:t>
            </a:r>
            <a:r>
              <a:rPr lang="ru-RU" sz="2200" dirty="0"/>
              <a:t>, сниженная реактивность, частичное привыкание к страху.</a:t>
            </a:r>
          </a:p>
          <a:p>
            <a:pPr>
              <a:buNone/>
            </a:pPr>
            <a:r>
              <a:rPr lang="ru-RU" sz="2200" b="1" dirty="0"/>
              <a:t>9. Депрессия и эмоциональные срывы</a:t>
            </a:r>
          </a:p>
          <a:p>
            <a:pPr>
              <a:buNone/>
            </a:pPr>
            <a:r>
              <a:rPr lang="ru-RU" sz="2200" dirty="0"/>
              <a:t>Возникает </a:t>
            </a:r>
            <a:r>
              <a:rPr lang="ru-RU" sz="2200" b="1" dirty="0"/>
              <a:t>депрессивное состояние</a:t>
            </a:r>
            <a:r>
              <a:rPr lang="ru-RU" sz="2200" dirty="0"/>
              <a:t>, чувство обречённости, у некоторых — истерические реакции. Возможны срывы и у самих террористов.</a:t>
            </a:r>
          </a:p>
          <a:p>
            <a:pPr>
              <a:buNone/>
            </a:pPr>
            <a:r>
              <a:rPr lang="ru-RU" sz="2200" b="1" dirty="0"/>
              <a:t>10. Завершение операции</a:t>
            </a:r>
          </a:p>
          <a:p>
            <a:pPr>
              <a:buNone/>
            </a:pPr>
            <a:r>
              <a:rPr lang="ru-RU" sz="2200" b="1" dirty="0"/>
              <a:t>Освобождение заложников</a:t>
            </a:r>
            <a:r>
              <a:rPr lang="ru-RU" sz="2200" dirty="0"/>
              <a:t> и </a:t>
            </a:r>
            <a:r>
              <a:rPr lang="ru-RU" sz="2200" b="1" dirty="0"/>
              <a:t>нейтрализация террористов</a:t>
            </a:r>
            <a:r>
              <a:rPr lang="ru-RU" sz="2200" dirty="0"/>
              <a:t>. Психологические последствия — посттравматический стресс (ПТСР), чувство вины у выживших.</a:t>
            </a:r>
          </a:p>
          <a:p>
            <a:pPr algn="just"/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20703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4D15E0A-DF72-8110-82B7-61C8FDF90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6757874-75DC-D4F3-9D91-53CD3873CD43}"/>
              </a:ext>
            </a:extLst>
          </p:cNvPr>
          <p:cNvSpPr txBox="1"/>
          <p:nvPr/>
        </p:nvSpPr>
        <p:spPr>
          <a:xfrm>
            <a:off x="111177" y="33055"/>
            <a:ext cx="1196964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u="sng" dirty="0"/>
              <a:t>Психологические переживания и состояния жертв террористических актов</a:t>
            </a:r>
          </a:p>
          <a:p>
            <a:pPr>
              <a:buNone/>
            </a:pPr>
            <a:r>
              <a:rPr lang="ru-RU" i="1" dirty="0"/>
              <a:t>(по Л. Г. </a:t>
            </a:r>
            <a:r>
              <a:rPr lang="ru-RU" i="1" dirty="0" err="1"/>
              <a:t>Почебут</a:t>
            </a:r>
            <a:r>
              <a:rPr lang="ru-RU" i="1" dirty="0"/>
              <a:t>, 2004; Н. Н. </a:t>
            </a:r>
            <a:r>
              <a:rPr lang="ru-RU" i="1" dirty="0" err="1"/>
              <a:t>Пуховскому</a:t>
            </a:r>
            <a:r>
              <a:rPr lang="ru-RU" i="1" dirty="0"/>
              <a:t>, 2000; Л. А. Китаеву-Смыку, 2002; Е. Д. </a:t>
            </a:r>
            <a:r>
              <a:rPr lang="ru-RU" i="1" dirty="0" err="1"/>
              <a:t>Крастелевой</a:t>
            </a:r>
            <a:r>
              <a:rPr lang="ru-RU" i="1" dirty="0"/>
              <a:t>, В. И. </a:t>
            </a:r>
            <a:r>
              <a:rPr lang="ru-RU" i="1" dirty="0" err="1"/>
              <a:t>Есаулову</a:t>
            </a:r>
            <a:r>
              <a:rPr lang="ru-RU" i="1" dirty="0"/>
              <a:t>, 2008)</a:t>
            </a:r>
            <a:endParaRPr lang="ru-RU" dirty="0"/>
          </a:p>
          <a:p>
            <a:pPr>
              <a:buNone/>
            </a:pPr>
            <a:r>
              <a:rPr lang="ru-RU" b="1" dirty="0"/>
              <a:t>1. Реакция отрицания и нереальности. </a:t>
            </a:r>
            <a:r>
              <a:rPr lang="ru-RU" dirty="0"/>
              <a:t>Жертвы часто не верят в происходящее, ощущают, будто это сон или фильм. Возникает </a:t>
            </a:r>
            <a:r>
              <a:rPr lang="ru-RU" b="1" dirty="0"/>
              <a:t>психологическая защита — отрицание</a:t>
            </a:r>
            <a:r>
              <a:rPr lang="ru-RU" dirty="0"/>
              <a:t> факта опасности и безысходности.</a:t>
            </a:r>
          </a:p>
          <a:p>
            <a:pPr>
              <a:buNone/>
            </a:pPr>
            <a:r>
              <a:rPr lang="ru-RU" b="1" dirty="0"/>
              <a:t>2. Первичная эмоциональная реакция. </a:t>
            </a:r>
            <a:r>
              <a:rPr lang="ru-RU" dirty="0"/>
              <a:t>Сначала — </a:t>
            </a:r>
            <a:r>
              <a:rPr lang="ru-RU" b="1" dirty="0"/>
              <a:t>испуг и удивление</a:t>
            </a:r>
            <a:r>
              <a:rPr lang="ru-RU" dirty="0"/>
              <a:t>, затем, при осознании угрозы, появляется </a:t>
            </a:r>
            <a:r>
              <a:rPr lang="ru-RU" b="1" dirty="0"/>
              <a:t>страх и ужас</a:t>
            </a:r>
            <a:r>
              <a:rPr lang="ru-RU" dirty="0"/>
              <a:t>. Формируется чувство беспомощности.</a:t>
            </a:r>
          </a:p>
          <a:p>
            <a:pPr>
              <a:buNone/>
            </a:pPr>
            <a:r>
              <a:rPr lang="ru-RU" b="1" dirty="0"/>
              <a:t>3. Импульсивный протест. </a:t>
            </a:r>
            <a:r>
              <a:rPr lang="ru-RU" dirty="0"/>
              <a:t>Возникает </a:t>
            </a:r>
            <a:r>
              <a:rPr lang="ru-RU" b="1" dirty="0"/>
              <a:t>тяга к спасению или сопротивлению</a:t>
            </a:r>
            <a:r>
              <a:rPr lang="ru-RU" dirty="0"/>
              <a:t> — попытки убежать, напасть на террористов, вырвать оружие. Эти действия, как правило, </a:t>
            </a:r>
            <a:r>
              <a:rPr lang="ru-RU" b="1" dirty="0"/>
              <a:t>безуспешны и опасны</a:t>
            </a:r>
            <a:r>
              <a:rPr lang="ru-RU" dirty="0"/>
              <a:t>, часто приводят к гибели.</a:t>
            </a:r>
          </a:p>
          <a:p>
            <a:pPr>
              <a:buNone/>
            </a:pPr>
            <a:r>
              <a:rPr lang="ru-RU" b="1" dirty="0"/>
              <a:t>4. Агрессия и </a:t>
            </a:r>
            <a:r>
              <a:rPr lang="ru-RU" b="1" dirty="0" err="1"/>
              <a:t>самоупрёки</a:t>
            </a:r>
            <a:r>
              <a:rPr lang="ru-RU" b="1" dirty="0"/>
              <a:t>. </a:t>
            </a:r>
            <a:r>
              <a:rPr lang="ru-RU" dirty="0"/>
              <a:t>После шока возможна </a:t>
            </a:r>
            <a:r>
              <a:rPr lang="ru-RU" b="1" dirty="0"/>
              <a:t>агрессия</a:t>
            </a:r>
            <a:r>
              <a:rPr lang="ru-RU" dirty="0"/>
              <a:t> — конфликты с другими заложниками, а также </a:t>
            </a:r>
            <a:r>
              <a:rPr lang="ru-RU" b="1" dirty="0"/>
              <a:t>аутоагрессия</a:t>
            </a:r>
            <a:r>
              <a:rPr lang="ru-RU" dirty="0"/>
              <a:t> (чувство вины, </a:t>
            </a:r>
            <a:r>
              <a:rPr lang="ru-RU" dirty="0" err="1"/>
              <a:t>самоупрёки</a:t>
            </a:r>
            <a:r>
              <a:rPr lang="ru-RU" dirty="0"/>
              <a:t>: «почему я оказался здесь»). Это форма эмоциональной разрядки, но она </a:t>
            </a:r>
            <a:r>
              <a:rPr lang="ru-RU" b="1" dirty="0"/>
              <a:t>истощает психику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b="1" dirty="0"/>
              <a:t>5. Апатия. </a:t>
            </a:r>
            <a:r>
              <a:rPr lang="ru-RU" dirty="0"/>
              <a:t>Следующий этап — </a:t>
            </a:r>
            <a:r>
              <a:rPr lang="ru-RU" b="1" dirty="0"/>
              <a:t>эмоциональное опустошение</a:t>
            </a:r>
            <a:r>
              <a:rPr lang="ru-RU" dirty="0"/>
              <a:t>, утрата интереса к происходящему, защитная реакция психики от чрезмерного страха.</a:t>
            </a:r>
          </a:p>
          <a:p>
            <a:pPr>
              <a:buNone/>
            </a:pPr>
            <a:r>
              <a:rPr lang="ru-RU" b="1" dirty="0"/>
              <a:t>6. Суицидальные мысли. </a:t>
            </a:r>
            <a:r>
              <a:rPr lang="ru-RU" dirty="0"/>
              <a:t>Мысли о самоубийстве могут восприниматься как </a:t>
            </a:r>
            <a:r>
              <a:rPr lang="ru-RU" b="1" dirty="0"/>
              <a:t>«запасной выход»</a:t>
            </a:r>
            <a:r>
              <a:rPr lang="ru-RU" dirty="0"/>
              <a:t> из невыносимой реальности.</a:t>
            </a:r>
          </a:p>
          <a:p>
            <a:pPr>
              <a:buNone/>
            </a:pPr>
            <a:r>
              <a:rPr lang="ru-RU" b="1" dirty="0"/>
              <a:t>7. «Стокгольмский синдром». </a:t>
            </a:r>
            <a:r>
              <a:rPr lang="ru-RU" dirty="0"/>
              <a:t>У ряда жертв формируется </a:t>
            </a:r>
            <a:r>
              <a:rPr lang="ru-RU" b="1" dirty="0"/>
              <a:t>болезненная привязанность к террористам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страх насилия сочетается с ощущением родства;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появляется </a:t>
            </a:r>
            <a:r>
              <a:rPr lang="ru-RU" b="1" dirty="0"/>
              <a:t>недоверие к спасателям</a:t>
            </a:r>
            <a:r>
              <a:rPr lang="ru-RU" dirty="0"/>
              <a:t>, особенно в ожидании штурма;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развивается </a:t>
            </a:r>
            <a:r>
              <a:rPr lang="ru-RU" b="1" dirty="0"/>
              <a:t>психологическая зависимость</a:t>
            </a:r>
            <a:r>
              <a:rPr lang="ru-RU" dirty="0"/>
              <a:t> от агрессора.</a:t>
            </a:r>
          </a:p>
          <a:p>
            <a:pPr>
              <a:buNone/>
            </a:pPr>
            <a:r>
              <a:rPr lang="ru-RU" b="1" dirty="0"/>
              <a:t>8. Отсроченные психические расстройства. </a:t>
            </a:r>
            <a:r>
              <a:rPr lang="ru-RU" dirty="0"/>
              <a:t>После освобождения жертвы могут страдать от </a:t>
            </a:r>
            <a:r>
              <a:rPr lang="ru-RU" b="1" dirty="0"/>
              <a:t>посттравматических симптомов (ПТСР)</a:t>
            </a:r>
            <a:r>
              <a:rPr lang="ru-RU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навязчивые страхи, фобии,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/>
              <a:t>нарушения сна,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/>
              <a:t>агорафобические</a:t>
            </a:r>
            <a:r>
              <a:rPr lang="ru-RU" dirty="0"/>
              <a:t> реакции (боязнь открытых пространств, окон, стремление прятаться под кроватью).</a:t>
            </a:r>
          </a:p>
        </p:txBody>
      </p:sp>
    </p:spTree>
    <p:extLst>
      <p:ext uri="{BB962C8B-B14F-4D97-AF65-F5344CB8AC3E}">
        <p14:creationId xmlns:p14="http://schemas.microsoft.com/office/powerpoint/2010/main" val="14268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7FD811C1-31BA-C974-362C-D3BC2391F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080E449-0CFC-BE97-3B28-BB36FEE60FBB}"/>
              </a:ext>
            </a:extLst>
          </p:cNvPr>
          <p:cNvSpPr txBox="1"/>
          <p:nvPr/>
        </p:nvSpPr>
        <p:spPr>
          <a:xfrm>
            <a:off x="274820" y="216552"/>
            <a:ext cx="1178980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000" b="1" dirty="0"/>
              <a:t>Типы поведения и психологические реакции заложников в условиях теракта</a:t>
            </a:r>
          </a:p>
          <a:p>
            <a:pPr>
              <a:buNone/>
            </a:pPr>
            <a:r>
              <a:rPr lang="ru-RU" sz="2000" i="1" dirty="0"/>
              <a:t>(по Н. Н. </a:t>
            </a:r>
            <a:r>
              <a:rPr lang="ru-RU" sz="2000" i="1" dirty="0" err="1"/>
              <a:t>Пуховскому</a:t>
            </a:r>
            <a:r>
              <a:rPr lang="ru-RU" sz="2000" i="1" dirty="0"/>
              <a:t>, Л. А. Китаеву-Смыку, Л. Г. </a:t>
            </a:r>
            <a:r>
              <a:rPr lang="ru-RU" sz="2000" i="1" dirty="0" err="1"/>
              <a:t>Почебуту</a:t>
            </a:r>
            <a:r>
              <a:rPr lang="ru-RU" sz="2000" i="1" dirty="0"/>
              <a:t>, Д. В. Ольшанскому)</a:t>
            </a:r>
          </a:p>
          <a:p>
            <a:pPr>
              <a:buNone/>
            </a:pPr>
            <a:endParaRPr lang="ru-RU" sz="2000" i="1" dirty="0"/>
          </a:p>
          <a:p>
            <a:pPr>
              <a:buNone/>
            </a:pPr>
            <a:r>
              <a:rPr lang="ru-RU" sz="2000" b="1" dirty="0"/>
              <a:t>1. Половые, социальные и личностные различия</a:t>
            </a:r>
          </a:p>
          <a:p>
            <a:pPr>
              <a:buNone/>
            </a:pPr>
            <a:r>
              <a:rPr lang="ru-RU" sz="2000" dirty="0"/>
              <a:t>Поведение заложников во многом зависит от: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пола (мужчины чаще склонны к активному протесту, женщины — к приспособлению ради защиты детей);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уровня интеллекта и образования (чем выше — тем больше самообладания);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dirty="0"/>
              <a:t>социального положения (люди с высоким статусом и ресурсами менее склонны к хаотичным действиям).</a:t>
            </a:r>
          </a:p>
          <a:p>
            <a:pPr>
              <a:buNone/>
            </a:pPr>
            <a:r>
              <a:rPr lang="ru-RU" sz="2000" b="1" dirty="0"/>
              <a:t>2. Типы поведения по Н. Н. </a:t>
            </a:r>
            <a:r>
              <a:rPr lang="ru-RU" sz="2000" b="1" dirty="0" err="1"/>
              <a:t>Пуховскому</a:t>
            </a:r>
            <a:r>
              <a:rPr lang="ru-RU" sz="2000" b="1" dirty="0"/>
              <a:t> (Буденновск, 2000)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Психическая регрессия и автоматическое подчинение</a:t>
            </a:r>
            <a:endParaRPr lang="ru-RU" sz="2000" dirty="0"/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большинство заложников;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страх, апатия, безволие, полная зависимость от террористов.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Демонстративная покорность и приспособление</a:t>
            </a:r>
            <a:endParaRPr lang="ru-RU" sz="2000" dirty="0"/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активное старание заслужить расположение захватчиков;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характерно для женщин, особенно с детьми;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стеническая, адаптивная форма поведения.</a:t>
            </a:r>
          </a:p>
          <a:p>
            <a:pPr>
              <a:buFont typeface="+mj-lt"/>
              <a:buAutoNum type="arabicPeriod"/>
            </a:pPr>
            <a:r>
              <a:rPr lang="ru-RU" sz="2000" b="1" dirty="0"/>
              <a:t>Хаотичный протест и агрессия</a:t>
            </a:r>
            <a:endParaRPr lang="ru-RU" sz="2000" dirty="0"/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эмоциональные вспышки, конфликты с террористами;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чаще у одиноких людей с низким уровнем образования и слабой рефлексией;</a:t>
            </a:r>
          </a:p>
          <a:p>
            <a:pPr marL="742950" lvl="1" indent="-285750">
              <a:buFont typeface="+mj-lt"/>
              <a:buAutoNum type="arabicPeriod"/>
            </a:pPr>
            <a:r>
              <a:rPr lang="ru-RU" sz="2000" dirty="0"/>
              <a:t>действия опасны, часто провоцируют насилие.</a:t>
            </a:r>
          </a:p>
        </p:txBody>
      </p:sp>
    </p:spTree>
    <p:extLst>
      <p:ext uri="{BB962C8B-B14F-4D97-AF65-F5344CB8AC3E}">
        <p14:creationId xmlns:p14="http://schemas.microsoft.com/office/powerpoint/2010/main" val="35123019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5139</TotalTime>
  <Words>1577</Words>
  <Application>Microsoft Office PowerPoint</Application>
  <PresentationFormat>Широкоэкранный</PresentationFormat>
  <Paragraphs>128</Paragraphs>
  <Slides>10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Лекция 10. Психология агрессии в контексте этно-религиозных конфликтов, экстремизма и терроризма</vt:lpstr>
      <vt:lpstr>Рекомендуемая литература: </vt:lpstr>
      <vt:lpstr> Цель: Познакомить студентов с психологическими особенностями агрессии в контексте этно-религиозных конфликтов, экстремизма и терроризма.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7. Психология горя и утраты в контексте кризисных и экстремальных жизненных ситуаций </dc:title>
  <dc:creator>MASTER</dc:creator>
  <cp:lastModifiedBy>MASTER</cp:lastModifiedBy>
  <cp:revision>198</cp:revision>
  <dcterms:created xsi:type="dcterms:W3CDTF">2025-10-09T15:23:24Z</dcterms:created>
  <dcterms:modified xsi:type="dcterms:W3CDTF">2025-11-01T15:06:09Z</dcterms:modified>
</cp:coreProperties>
</file>